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8" r:id="rId2"/>
    <p:sldId id="297" r:id="rId3"/>
    <p:sldId id="263" r:id="rId4"/>
    <p:sldId id="279" r:id="rId5"/>
    <p:sldId id="265" r:id="rId6"/>
    <p:sldId id="295" r:id="rId7"/>
    <p:sldId id="266" r:id="rId8"/>
    <p:sldId id="284" r:id="rId9"/>
    <p:sldId id="267" r:id="rId10"/>
    <p:sldId id="269" r:id="rId11"/>
    <p:sldId id="273" r:id="rId12"/>
    <p:sldId id="274" r:id="rId13"/>
    <p:sldId id="25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96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1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tmp>
</file>

<file path=ppt/media/image17.tmp>
</file>

<file path=ppt/media/image18.tmp>
</file>

<file path=ppt/media/image19.tmp>
</file>

<file path=ppt/media/image2.png>
</file>

<file path=ppt/media/image20.tmp>
</file>

<file path=ppt/media/image21.gif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1925619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868944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97324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017441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511766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763943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2275118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994676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724722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67339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6228559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3162593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85434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2772055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780868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6523789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379699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8051516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mp"/><Relationship Id="rId2" Type="http://schemas.openxmlformats.org/officeDocument/2006/relationships/image" Target="../media/image17.tmp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mp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mp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hyperlink" Target="https://www.arduino.cc/en/Tutorial/Button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rduino.cc/en/Guide/ArduinoLeonardoMicro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mp"/><Relationship Id="rId2" Type="http://schemas.openxmlformats.org/officeDocument/2006/relationships/hyperlink" Target="https://github.com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735A1-2F20-4A53-8CFB-53B947D6A1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486" y="0"/>
            <a:ext cx="9905998" cy="738910"/>
          </a:xfrm>
        </p:spPr>
        <p:txBody>
          <a:bodyPr/>
          <a:lstStyle/>
          <a:p>
            <a:r>
              <a:rPr lang="en-CA"/>
              <a:t>Hardware Basics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63D199-C477-4620-AA88-F56F3E792D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307" y="2258704"/>
            <a:ext cx="9905999" cy="3541714"/>
          </a:xfrm>
        </p:spPr>
        <p:txBody>
          <a:bodyPr/>
          <a:lstStyle/>
          <a:p>
            <a:r>
              <a:rPr lang="en-CA" dirty="0"/>
              <a:t>How breadboards are connected:</a:t>
            </a:r>
          </a:p>
        </p:txBody>
      </p:sp>
      <p:pic>
        <p:nvPicPr>
          <p:cNvPr id="1026" name="Picture 2" descr="http://www.robotshop.com/media/catalog/product/cache/7/image/900x900/9df78eab33525d08d6e5fb8d27136e95/8/3/830-tie-point-interlocking-solderless-breadboard-osepp_1.jpg">
            <a:extLst>
              <a:ext uri="{FF2B5EF4-FFF2-40B4-BE49-F238E27FC236}">
                <a16:creationId xmlns:a16="http://schemas.microsoft.com/office/drawing/2014/main" id="{273BA15F-9AC6-4F12-85DB-3C4C6D405D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3" t="16143" b="14894"/>
          <a:stretch/>
        </p:blipFill>
        <p:spPr bwMode="auto">
          <a:xfrm>
            <a:off x="8423628" y="62360"/>
            <a:ext cx="3473356" cy="24626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half size breadboard">
            <a:extLst>
              <a:ext uri="{FF2B5EF4-FFF2-40B4-BE49-F238E27FC236}">
                <a16:creationId xmlns:a16="http://schemas.microsoft.com/office/drawing/2014/main" id="{640BB655-F746-43CB-A0B8-F0CDFFD0EC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58" t="4841" r="10785" b="6212"/>
          <a:stretch/>
        </p:blipFill>
        <p:spPr bwMode="auto">
          <a:xfrm>
            <a:off x="5889008" y="267076"/>
            <a:ext cx="2463421" cy="2078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3D02DC3C-3B49-406F-9FDA-DC9DBD682E2E}"/>
              </a:ext>
            </a:extLst>
          </p:cNvPr>
          <p:cNvGrpSpPr/>
          <p:nvPr/>
        </p:nvGrpSpPr>
        <p:grpSpPr>
          <a:xfrm>
            <a:off x="103522" y="3149995"/>
            <a:ext cx="11793462" cy="3115533"/>
            <a:chOff x="103522" y="3149995"/>
            <a:chExt cx="11793462" cy="3115533"/>
          </a:xfrm>
        </p:grpSpPr>
        <p:pic>
          <p:nvPicPr>
            <p:cNvPr id="1030" name="Picture 6" descr="Image result for how breadboards are connected">
              <a:extLst>
                <a:ext uri="{FF2B5EF4-FFF2-40B4-BE49-F238E27FC236}">
                  <a16:creationId xmlns:a16="http://schemas.microsoft.com/office/drawing/2014/main" id="{0A99734F-1961-4C45-9161-98B8C50561A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60983" y="3149995"/>
              <a:ext cx="9336001" cy="31155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014F4614-78D2-4AFA-9AF3-247C6A1C7B02}"/>
                </a:ext>
              </a:extLst>
            </p:cNvPr>
            <p:cNvSpPr txBox="1"/>
            <p:nvPr/>
          </p:nvSpPr>
          <p:spPr>
            <a:xfrm>
              <a:off x="103522" y="3149995"/>
              <a:ext cx="2457461" cy="646331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r>
                <a:rPr lang="en-CA" dirty="0">
                  <a:solidFill>
                    <a:schemeClr val="bg1"/>
                  </a:solidFill>
                </a:rPr>
                <a:t>Power and Ground Rails: each ROW connected</a:t>
              </a:r>
            </a:p>
          </p:txBody>
        </p: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BCD8BDD8-0741-4222-91D7-D379AC21A7E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95182" y="3473161"/>
              <a:ext cx="552734" cy="61512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C4C7EFAA-F16E-42EA-A907-F5539D03D89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95142" y="3343701"/>
              <a:ext cx="507365" cy="52344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221110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735A1-2F20-4A53-8CFB-53B947D6A1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486" y="0"/>
            <a:ext cx="9905998" cy="738910"/>
          </a:xfrm>
        </p:spPr>
        <p:txBody>
          <a:bodyPr/>
          <a:lstStyle/>
          <a:p>
            <a:r>
              <a:rPr lang="en-CA" dirty="0"/>
              <a:t>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63D199-C477-4620-AA88-F56F3E792D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9740" y="738909"/>
            <a:ext cx="9905999" cy="5800435"/>
          </a:xfrm>
        </p:spPr>
        <p:txBody>
          <a:bodyPr/>
          <a:lstStyle/>
          <a:p>
            <a:r>
              <a:rPr lang="en-CA" dirty="0"/>
              <a:t>Click on the repository</a:t>
            </a:r>
            <a:endParaRPr lang="en-CA" sz="2800" dirty="0"/>
          </a:p>
          <a:p>
            <a:endParaRPr lang="en-CA" sz="3600" dirty="0"/>
          </a:p>
          <a:p>
            <a:pPr marL="0" indent="0">
              <a:buNone/>
            </a:pPr>
            <a:endParaRPr lang="en-CA" dirty="0"/>
          </a:p>
          <a:p>
            <a:endParaRPr lang="en-CA" dirty="0"/>
          </a:p>
          <a:p>
            <a:r>
              <a:rPr lang="en-CA" dirty="0"/>
              <a:t>Click on “Button_LED_Serial”</a:t>
            </a:r>
          </a:p>
        </p:txBody>
      </p:sp>
      <p:pic>
        <p:nvPicPr>
          <p:cNvPr id="5" name="Picture 4" descr="Screen Clipping">
            <a:extLst>
              <a:ext uri="{FF2B5EF4-FFF2-40B4-BE49-F238E27FC236}">
                <a16:creationId xmlns:a16="http://schemas.microsoft.com/office/drawing/2014/main" id="{4A535D92-234A-465C-AAF4-68BA9D4F63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6721" y="1173514"/>
            <a:ext cx="7613040" cy="1874486"/>
          </a:xfrm>
          <a:prstGeom prst="rect">
            <a:avLst/>
          </a:prstGeom>
        </p:spPr>
      </p:pic>
      <p:sp>
        <p:nvSpPr>
          <p:cNvPr id="6" name="Arrow: Up 5">
            <a:extLst>
              <a:ext uri="{FF2B5EF4-FFF2-40B4-BE49-F238E27FC236}">
                <a16:creationId xmlns:a16="http://schemas.microsoft.com/office/drawing/2014/main" id="{65FDABE9-80DD-420E-AB19-175A4C44F024}"/>
              </a:ext>
            </a:extLst>
          </p:cNvPr>
          <p:cNvSpPr/>
          <p:nvPr/>
        </p:nvSpPr>
        <p:spPr>
          <a:xfrm rot="16200000">
            <a:off x="3903262" y="2249153"/>
            <a:ext cx="812042" cy="955343"/>
          </a:xfrm>
          <a:prstGeom prst="up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8" name="Picture 7" descr="Screen Clipping">
            <a:extLst>
              <a:ext uri="{FF2B5EF4-FFF2-40B4-BE49-F238E27FC236}">
                <a16:creationId xmlns:a16="http://schemas.microsoft.com/office/drawing/2014/main" id="{4274DE58-76C9-427D-8999-D2560545FCC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777"/>
          <a:stretch/>
        </p:blipFill>
        <p:spPr>
          <a:xfrm>
            <a:off x="1136721" y="3699906"/>
            <a:ext cx="8112731" cy="3056740"/>
          </a:xfrm>
          <a:prstGeom prst="rect">
            <a:avLst/>
          </a:prstGeom>
        </p:spPr>
      </p:pic>
      <p:sp>
        <p:nvSpPr>
          <p:cNvPr id="9" name="Arrow: Up 8">
            <a:extLst>
              <a:ext uri="{FF2B5EF4-FFF2-40B4-BE49-F238E27FC236}">
                <a16:creationId xmlns:a16="http://schemas.microsoft.com/office/drawing/2014/main" id="{E9B6196D-E447-4754-8854-D5FA71D2AA13}"/>
              </a:ext>
            </a:extLst>
          </p:cNvPr>
          <p:cNvSpPr/>
          <p:nvPr/>
        </p:nvSpPr>
        <p:spPr>
          <a:xfrm rot="16200000" flipV="1">
            <a:off x="388954" y="5205141"/>
            <a:ext cx="812042" cy="795669"/>
          </a:xfrm>
          <a:prstGeom prst="up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595705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Screen Clipping">
            <a:extLst>
              <a:ext uri="{FF2B5EF4-FFF2-40B4-BE49-F238E27FC236}">
                <a16:creationId xmlns:a16="http://schemas.microsoft.com/office/drawing/2014/main" id="{5E911E1F-DCEE-449D-AF47-E111C64BFB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9951" y="1332306"/>
            <a:ext cx="10181970" cy="3995046"/>
          </a:xfrm>
          <a:prstGeom prst="rect">
            <a:avLst/>
          </a:prstGeom>
        </p:spPr>
      </p:pic>
      <p:sp>
        <p:nvSpPr>
          <p:cNvPr id="2" name="Arrow: Right 1">
            <a:extLst>
              <a:ext uri="{FF2B5EF4-FFF2-40B4-BE49-F238E27FC236}">
                <a16:creationId xmlns:a16="http://schemas.microsoft.com/office/drawing/2014/main" id="{25186485-E94D-49A1-A0C7-5CA914334306}"/>
              </a:ext>
            </a:extLst>
          </p:cNvPr>
          <p:cNvSpPr/>
          <p:nvPr/>
        </p:nvSpPr>
        <p:spPr>
          <a:xfrm>
            <a:off x="411480" y="1767840"/>
            <a:ext cx="1242060" cy="6553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156665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Screen Clipping">
            <a:extLst>
              <a:ext uri="{FF2B5EF4-FFF2-40B4-BE49-F238E27FC236}">
                <a16:creationId xmlns:a16="http://schemas.microsoft.com/office/drawing/2014/main" id="{0AA25721-D0C2-41A9-9519-73C0A012DA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5110" y="265944"/>
            <a:ext cx="8922235" cy="6082687"/>
          </a:xfr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334E5292-8BEA-4676-B946-8EAA7F93161E}"/>
              </a:ext>
            </a:extLst>
          </p:cNvPr>
          <p:cNvGrpSpPr/>
          <p:nvPr/>
        </p:nvGrpSpPr>
        <p:grpSpPr>
          <a:xfrm>
            <a:off x="434043" y="1235121"/>
            <a:ext cx="5591443" cy="3964952"/>
            <a:chOff x="434043" y="1235121"/>
            <a:chExt cx="5591443" cy="396495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26C79E7-3ACE-425E-865B-3287145756B4}"/>
                </a:ext>
              </a:extLst>
            </p:cNvPr>
            <p:cNvSpPr txBox="1"/>
            <p:nvPr/>
          </p:nvSpPr>
          <p:spPr>
            <a:xfrm>
              <a:off x="434043" y="2959686"/>
              <a:ext cx="1862169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2400" dirty="0"/>
                <a:t>Try commenting these out</a:t>
              </a:r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837E3469-E1C7-41CF-958E-B1D95037DBFD}"/>
                </a:ext>
              </a:extLst>
            </p:cNvPr>
            <p:cNvCxnSpPr/>
            <p:nvPr/>
          </p:nvCxnSpPr>
          <p:spPr>
            <a:xfrm flipV="1">
              <a:off x="2004291" y="2983345"/>
              <a:ext cx="1542473" cy="317118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5F3E6894-0870-4AC5-9C76-D0585DAC023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004291" y="3300463"/>
              <a:ext cx="1542473" cy="126228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10754C2D-FA20-4697-9218-06B3E5A2AE56}"/>
                </a:ext>
              </a:extLst>
            </p:cNvPr>
            <p:cNvCxnSpPr>
              <a:cxnSpLocks/>
            </p:cNvCxnSpPr>
            <p:nvPr/>
          </p:nvCxnSpPr>
          <p:spPr>
            <a:xfrm>
              <a:off x="2004291" y="3693009"/>
              <a:ext cx="1542473" cy="1165318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84D68E1D-F541-4614-AB89-3BED236194F6}"/>
                </a:ext>
              </a:extLst>
            </p:cNvPr>
            <p:cNvCxnSpPr>
              <a:cxnSpLocks/>
            </p:cNvCxnSpPr>
            <p:nvPr/>
          </p:nvCxnSpPr>
          <p:spPr>
            <a:xfrm>
              <a:off x="1987315" y="3920883"/>
              <a:ext cx="1559449" cy="127919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64A18AFB-113E-4301-8E9A-C2C46CFBA3C9}"/>
                </a:ext>
              </a:extLst>
            </p:cNvPr>
            <p:cNvSpPr txBox="1"/>
            <p:nvPr/>
          </p:nvSpPr>
          <p:spPr>
            <a:xfrm>
              <a:off x="5269601" y="1235121"/>
              <a:ext cx="755885" cy="338554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r>
                <a:rPr lang="en-CA" sz="1600">
                  <a:solidFill>
                    <a:schemeClr val="tx1">
                      <a:lumMod val="50000"/>
                    </a:schemeClr>
                  </a:solidFill>
                  <a:latin typeface="Consolas" panose="020B0609020204030204" pitchFamily="49" charset="0"/>
                </a:rPr>
                <a:t>state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951022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1FA7299-88F3-4E10-B1AC-E52C743F2F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5565" y="0"/>
            <a:ext cx="3830071" cy="6806357"/>
          </a:xfrm>
        </p:spPr>
      </p:pic>
    </p:spTree>
    <p:extLst>
      <p:ext uri="{BB962C8B-B14F-4D97-AF65-F5344CB8AC3E}">
        <p14:creationId xmlns:p14="http://schemas.microsoft.com/office/powerpoint/2010/main" val="41613102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735A1-2F20-4A53-8CFB-53B947D6A1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486" y="0"/>
            <a:ext cx="9905998" cy="738910"/>
          </a:xfrm>
        </p:spPr>
        <p:txBody>
          <a:bodyPr/>
          <a:lstStyle/>
          <a:p>
            <a:r>
              <a:rPr lang="en-CA"/>
              <a:t>Hardware Basics</a:t>
            </a:r>
            <a:endParaRPr lang="en-CA" dirty="0"/>
          </a:p>
        </p:txBody>
      </p:sp>
      <p:pic>
        <p:nvPicPr>
          <p:cNvPr id="8" name="Picture 2" descr="Image result for resistor color chart">
            <a:extLst>
              <a:ext uri="{FF2B5EF4-FFF2-40B4-BE49-F238E27FC236}">
                <a16:creationId xmlns:a16="http://schemas.microsoft.com/office/drawing/2014/main" id="{6CBCBEB1-6C91-4A44-A45E-F1AE03E511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204" y="594028"/>
            <a:ext cx="8618561" cy="595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27E1362-45C6-402F-A48C-5B6B0720F08A}"/>
              </a:ext>
            </a:extLst>
          </p:cNvPr>
          <p:cNvSpPr txBox="1"/>
          <p:nvPr/>
        </p:nvSpPr>
        <p:spPr>
          <a:xfrm>
            <a:off x="3541594" y="6550223"/>
            <a:ext cx="91576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/>
              <a:t>Image: http://nearbus.net/wiki/images/7/7d/Resistor_color_codes.jpg</a:t>
            </a:r>
          </a:p>
        </p:txBody>
      </p:sp>
    </p:spTree>
    <p:extLst>
      <p:ext uri="{BB962C8B-B14F-4D97-AF65-F5344CB8AC3E}">
        <p14:creationId xmlns:p14="http://schemas.microsoft.com/office/powerpoint/2010/main" val="24590350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735A1-2F20-4A53-8CFB-53B947D6A1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486" y="0"/>
            <a:ext cx="9905998" cy="738910"/>
          </a:xfrm>
        </p:spPr>
        <p:txBody>
          <a:bodyPr/>
          <a:lstStyle/>
          <a:p>
            <a:r>
              <a:rPr lang="en-CA" dirty="0"/>
              <a:t>Buttons and LEDs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63D199-C477-4620-AA88-F56F3E792D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1779" y="2853787"/>
            <a:ext cx="9905999" cy="3541714"/>
          </a:xfrm>
        </p:spPr>
        <p:txBody>
          <a:bodyPr/>
          <a:lstStyle/>
          <a:p>
            <a:r>
              <a:rPr lang="en-CA" dirty="0"/>
              <a:t>Arduino tutorial on buttons: </a:t>
            </a:r>
            <a:r>
              <a:rPr lang="en-CA" dirty="0">
                <a:hlinkClick r:id="rId2"/>
              </a:rPr>
              <a:t>https://www.arduino.cc/en/Tutorial/Button</a:t>
            </a:r>
            <a:endParaRPr lang="en-CA" dirty="0"/>
          </a:p>
          <a:p>
            <a:endParaRPr lang="en-CA" dirty="0"/>
          </a:p>
        </p:txBody>
      </p:sp>
      <p:pic>
        <p:nvPicPr>
          <p:cNvPr id="2050" name="Picture 2" descr="Related image">
            <a:extLst>
              <a:ext uri="{FF2B5EF4-FFF2-40B4-BE49-F238E27FC236}">
                <a16:creationId xmlns:a16="http://schemas.microsoft.com/office/drawing/2014/main" id="{D9E91813-E3FB-4ACA-9808-4A3509596A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3189" y="447233"/>
            <a:ext cx="2184574" cy="22865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6310E671-1261-4842-8C40-5500394FBCC0}"/>
              </a:ext>
            </a:extLst>
          </p:cNvPr>
          <p:cNvGrpSpPr/>
          <p:nvPr/>
        </p:nvGrpSpPr>
        <p:grpSpPr>
          <a:xfrm>
            <a:off x="6642614" y="3720593"/>
            <a:ext cx="2251881" cy="2597624"/>
            <a:chOff x="4237629" y="3275463"/>
            <a:chExt cx="2251881" cy="2597624"/>
          </a:xfrm>
        </p:grpSpPr>
        <p:pic>
          <p:nvPicPr>
            <p:cNvPr id="6" name="Picture 4" descr="https://www.arduino.cc/en/uploads/Tutorial/button.png">
              <a:extLst>
                <a:ext uri="{FF2B5EF4-FFF2-40B4-BE49-F238E27FC236}">
                  <a16:creationId xmlns:a16="http://schemas.microsoft.com/office/drawing/2014/main" id="{67B8EBB2-8219-43E5-A24D-A06FCBBCA22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557" t="35560" r="53014" b="49918"/>
            <a:stretch/>
          </p:blipFill>
          <p:spPr bwMode="auto">
            <a:xfrm>
              <a:off x="4237629" y="3753580"/>
              <a:ext cx="1665028" cy="21195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57E26C0-DBF5-418D-8144-84503C326A34}"/>
                </a:ext>
              </a:extLst>
            </p:cNvPr>
            <p:cNvSpPr txBox="1"/>
            <p:nvPr/>
          </p:nvSpPr>
          <p:spPr>
            <a:xfrm>
              <a:off x="4367284" y="3275463"/>
              <a:ext cx="21222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/>
                <a:t>NOT Pushed</a:t>
              </a:r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AB63401-05C9-413B-A690-F5A5B394D2AC}"/>
                </a:ext>
              </a:extLst>
            </p:cNvPr>
            <p:cNvCxnSpPr/>
            <p:nvPr/>
          </p:nvCxnSpPr>
          <p:spPr>
            <a:xfrm>
              <a:off x="4633416" y="4102230"/>
              <a:ext cx="0" cy="1336403"/>
            </a:xfrm>
            <a:prstGeom prst="line">
              <a:avLst/>
            </a:prstGeom>
            <a:ln w="5715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9436CF16-CF76-4846-A9A6-8389E1639535}"/>
                </a:ext>
              </a:extLst>
            </p:cNvPr>
            <p:cNvCxnSpPr>
              <a:cxnSpLocks/>
            </p:cNvCxnSpPr>
            <p:nvPr/>
          </p:nvCxnSpPr>
          <p:spPr>
            <a:xfrm>
              <a:off x="5550091" y="4053385"/>
              <a:ext cx="0" cy="1460311"/>
            </a:xfrm>
            <a:prstGeom prst="line">
              <a:avLst/>
            </a:prstGeom>
            <a:ln w="5715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396D488-CF77-49F6-8822-E598F68ECA8F}"/>
                </a:ext>
              </a:extLst>
            </p:cNvPr>
            <p:cNvSpPr/>
            <p:nvPr/>
          </p:nvSpPr>
          <p:spPr>
            <a:xfrm>
              <a:off x="5428397" y="3961052"/>
              <a:ext cx="224502" cy="184666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96D0E2D0-392B-4CA1-8A74-6DD1B108623C}"/>
                </a:ext>
              </a:extLst>
            </p:cNvPr>
            <p:cNvSpPr/>
            <p:nvPr/>
          </p:nvSpPr>
          <p:spPr>
            <a:xfrm>
              <a:off x="5437840" y="5408136"/>
              <a:ext cx="224502" cy="184666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8186CBBE-83BF-4B2B-8860-2F2AFDB1CF94}"/>
                </a:ext>
              </a:extLst>
            </p:cNvPr>
            <p:cNvSpPr/>
            <p:nvPr/>
          </p:nvSpPr>
          <p:spPr>
            <a:xfrm>
              <a:off x="4521165" y="5408136"/>
              <a:ext cx="224502" cy="184666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09D02B16-5DAA-4888-B8E5-96C8D0071BBE}"/>
                </a:ext>
              </a:extLst>
            </p:cNvPr>
            <p:cNvSpPr/>
            <p:nvPr/>
          </p:nvSpPr>
          <p:spPr>
            <a:xfrm>
              <a:off x="4521165" y="3955505"/>
              <a:ext cx="224502" cy="184666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CF02EEF5-68A8-4FD3-9C16-8DA2CD1DDB98}"/>
              </a:ext>
            </a:extLst>
          </p:cNvPr>
          <p:cNvGrpSpPr/>
          <p:nvPr/>
        </p:nvGrpSpPr>
        <p:grpSpPr>
          <a:xfrm>
            <a:off x="9439299" y="3720593"/>
            <a:ext cx="2490377" cy="2597624"/>
            <a:chOff x="8277255" y="3457432"/>
            <a:chExt cx="2490377" cy="2597624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5306475E-B0E9-4C51-970C-FB7DD2B8DE02}"/>
                </a:ext>
              </a:extLst>
            </p:cNvPr>
            <p:cNvGrpSpPr/>
            <p:nvPr/>
          </p:nvGrpSpPr>
          <p:grpSpPr>
            <a:xfrm>
              <a:off x="8277255" y="3457432"/>
              <a:ext cx="2490377" cy="2597624"/>
              <a:chOff x="4237629" y="3275463"/>
              <a:chExt cx="2490377" cy="2597624"/>
            </a:xfrm>
          </p:grpSpPr>
          <p:pic>
            <p:nvPicPr>
              <p:cNvPr id="20" name="Picture 4" descr="https://www.arduino.cc/en/uploads/Tutorial/button.png">
                <a:extLst>
                  <a:ext uri="{FF2B5EF4-FFF2-40B4-BE49-F238E27FC236}">
                    <a16:creationId xmlns:a16="http://schemas.microsoft.com/office/drawing/2014/main" id="{2F0C281A-7EDB-4A71-982A-246748222F5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2557" t="35560" r="53014" b="49918"/>
              <a:stretch/>
            </p:blipFill>
            <p:spPr bwMode="auto">
              <a:xfrm>
                <a:off x="4237629" y="3753580"/>
                <a:ext cx="1665028" cy="211950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484F422E-3C29-4D45-AA8A-260468197C6F}"/>
                  </a:ext>
                </a:extLst>
              </p:cNvPr>
              <p:cNvSpPr txBox="1"/>
              <p:nvPr/>
            </p:nvSpPr>
            <p:spPr>
              <a:xfrm>
                <a:off x="4605780" y="3275463"/>
                <a:ext cx="212222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A" dirty="0"/>
                  <a:t>Pushed</a:t>
                </a:r>
              </a:p>
            </p:txBody>
          </p: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E11FAA4E-DEBF-429C-AB26-0802CA8658D5}"/>
                  </a:ext>
                </a:extLst>
              </p:cNvPr>
              <p:cNvCxnSpPr/>
              <p:nvPr/>
            </p:nvCxnSpPr>
            <p:spPr>
              <a:xfrm>
                <a:off x="4633416" y="4102230"/>
                <a:ext cx="0" cy="1336403"/>
              </a:xfrm>
              <a:prstGeom prst="line">
                <a:avLst/>
              </a:prstGeom>
              <a:ln w="57150"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ADBCB4A5-8EE4-4AF6-9CEB-1A5E1A3E092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50091" y="4053385"/>
                <a:ext cx="0" cy="1460311"/>
              </a:xfrm>
              <a:prstGeom prst="line">
                <a:avLst/>
              </a:prstGeom>
              <a:solidFill>
                <a:schemeClr val="accent4">
                  <a:lumMod val="75000"/>
                </a:schemeClr>
              </a:solidFill>
              <a:ln w="57150"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DCFCE08A-B66A-4193-925F-497167C7895E}"/>
                  </a:ext>
                </a:extLst>
              </p:cNvPr>
              <p:cNvSpPr/>
              <p:nvPr/>
            </p:nvSpPr>
            <p:spPr>
              <a:xfrm>
                <a:off x="5428397" y="3961052"/>
                <a:ext cx="224502" cy="184666"/>
              </a:xfrm>
              <a:prstGeom prst="ellipse">
                <a:avLst/>
              </a:prstGeom>
              <a:solidFill>
                <a:schemeClr val="accent4">
                  <a:lumMod val="75000"/>
                </a:schemeClr>
              </a:solidFill>
              <a:ln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dirty="0"/>
              </a:p>
            </p:txBody>
          </p:sp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5E95663F-1844-480D-BB64-8BE4713716AF}"/>
                  </a:ext>
                </a:extLst>
              </p:cNvPr>
              <p:cNvSpPr/>
              <p:nvPr/>
            </p:nvSpPr>
            <p:spPr>
              <a:xfrm>
                <a:off x="5437840" y="5408136"/>
                <a:ext cx="224502" cy="184666"/>
              </a:xfrm>
              <a:prstGeom prst="ellipse">
                <a:avLst/>
              </a:prstGeom>
              <a:solidFill>
                <a:schemeClr val="accent4">
                  <a:lumMod val="75000"/>
                </a:schemeClr>
              </a:solidFill>
              <a:ln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dirty="0"/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847702FF-6A34-4521-A237-2D116CED5706}"/>
                  </a:ext>
                </a:extLst>
              </p:cNvPr>
              <p:cNvSpPr/>
              <p:nvPr/>
            </p:nvSpPr>
            <p:spPr>
              <a:xfrm>
                <a:off x="4521165" y="5408136"/>
                <a:ext cx="224502" cy="184666"/>
              </a:xfrm>
              <a:prstGeom prst="ellipse">
                <a:avLst/>
              </a:prstGeom>
              <a:solidFill>
                <a:schemeClr val="accent4">
                  <a:lumMod val="50000"/>
                </a:schemeClr>
              </a:solidFill>
              <a:ln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dirty="0"/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FFEE913C-3EA0-47DB-BF36-699A377355CB}"/>
                  </a:ext>
                </a:extLst>
              </p:cNvPr>
              <p:cNvSpPr/>
              <p:nvPr/>
            </p:nvSpPr>
            <p:spPr>
              <a:xfrm>
                <a:off x="4521165" y="3955505"/>
                <a:ext cx="224502" cy="184666"/>
              </a:xfrm>
              <a:prstGeom prst="ellipse">
                <a:avLst/>
              </a:prstGeom>
              <a:solidFill>
                <a:schemeClr val="accent4">
                  <a:lumMod val="50000"/>
                </a:schemeClr>
              </a:solidFill>
              <a:ln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dirty="0"/>
              </a:p>
            </p:txBody>
          </p:sp>
        </p:grp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5532F5D3-34B2-43E6-AA5D-8F963692C680}"/>
                </a:ext>
              </a:extLst>
            </p:cNvPr>
            <p:cNvCxnSpPr/>
            <p:nvPr/>
          </p:nvCxnSpPr>
          <p:spPr>
            <a:xfrm>
              <a:off x="8651431" y="4995302"/>
              <a:ext cx="916675" cy="0"/>
            </a:xfrm>
            <a:prstGeom prst="line">
              <a:avLst/>
            </a:prstGeom>
            <a:ln w="762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1" name="Picture 4" descr="https://www.arduino.cc/en/uploads/Tutorial/button.png">
            <a:extLst>
              <a:ext uri="{FF2B5EF4-FFF2-40B4-BE49-F238E27FC236}">
                <a16:creationId xmlns:a16="http://schemas.microsoft.com/office/drawing/2014/main" id="{AA0A63AF-53AE-4742-A813-960E2ADCED2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86" t="4719" r="29610" b="23568"/>
          <a:stretch/>
        </p:blipFill>
        <p:spPr bwMode="auto">
          <a:xfrm>
            <a:off x="1846810" y="3753580"/>
            <a:ext cx="2798947" cy="2360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6493CB9-5B24-4D27-9B9E-0F63E1D910CC}"/>
              </a:ext>
            </a:extLst>
          </p:cNvPr>
          <p:cNvSpPr txBox="1"/>
          <p:nvPr/>
        </p:nvSpPr>
        <p:spPr>
          <a:xfrm>
            <a:off x="2216727" y="6201554"/>
            <a:ext cx="2182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Details in example….</a:t>
            </a:r>
          </a:p>
        </p:txBody>
      </p:sp>
      <p:pic>
        <p:nvPicPr>
          <p:cNvPr id="7170" name="Picture 2" descr="Image result for push buttons">
            <a:extLst>
              <a:ext uri="{FF2B5EF4-FFF2-40B4-BE49-F238E27FC236}">
                <a16:creationId xmlns:a16="http://schemas.microsoft.com/office/drawing/2014/main" id="{F8B44225-976C-4B4D-91B0-A6F641B0EC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5498" y="738910"/>
            <a:ext cx="1795591" cy="1795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Image result for push buttons">
            <a:extLst>
              <a:ext uri="{FF2B5EF4-FFF2-40B4-BE49-F238E27FC236}">
                <a16:creationId xmlns:a16="http://schemas.microsoft.com/office/drawing/2014/main" id="{344A241E-0C38-4F89-817C-A94EB12ABF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1096" y="162187"/>
            <a:ext cx="3807601" cy="2603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54123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735A1-2F20-4A53-8CFB-53B947D6A1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486" y="0"/>
            <a:ext cx="9905998" cy="738910"/>
          </a:xfrm>
        </p:spPr>
        <p:txBody>
          <a:bodyPr/>
          <a:lstStyle/>
          <a:p>
            <a:r>
              <a:rPr lang="en-CA" dirty="0"/>
              <a:t>Buttons and LEDs</a:t>
            </a:r>
          </a:p>
        </p:txBody>
      </p:sp>
      <p:pic>
        <p:nvPicPr>
          <p:cNvPr id="3074" name="Picture 2" descr="Image result for LED anode cathode">
            <a:extLst>
              <a:ext uri="{FF2B5EF4-FFF2-40B4-BE49-F238E27FC236}">
                <a16:creationId xmlns:a16="http://schemas.microsoft.com/office/drawing/2014/main" id="{23E781AF-AF73-42FB-A80D-03EFD6BBF1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691" y="738911"/>
            <a:ext cx="6556975" cy="4545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90BCA99-ACA3-4D91-952C-AD05C1FA9BB5}"/>
              </a:ext>
            </a:extLst>
          </p:cNvPr>
          <p:cNvSpPr txBox="1"/>
          <p:nvPr/>
        </p:nvSpPr>
        <p:spPr>
          <a:xfrm>
            <a:off x="7534231" y="1123457"/>
            <a:ext cx="42710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dirty="0"/>
              <a:t>Which One’s The Negative?</a:t>
            </a:r>
          </a:p>
          <a:p>
            <a:pPr marL="514350" indent="-514350">
              <a:buFont typeface="+mj-lt"/>
              <a:buAutoNum type="arabicPeriod"/>
            </a:pPr>
            <a:r>
              <a:rPr lang="en-CA" sz="2400" dirty="0"/>
              <a:t>Larger inside part</a:t>
            </a:r>
          </a:p>
          <a:p>
            <a:pPr marL="514350" indent="-514350">
              <a:buFont typeface="+mj-lt"/>
              <a:buAutoNum type="arabicPeriod"/>
            </a:pPr>
            <a:r>
              <a:rPr lang="en-CA" sz="2400" dirty="0"/>
              <a:t>Shorter lead</a:t>
            </a:r>
          </a:p>
          <a:p>
            <a:pPr marL="514350" indent="-514350">
              <a:buFont typeface="+mj-lt"/>
              <a:buAutoNum type="arabicPeriod"/>
            </a:pPr>
            <a:r>
              <a:rPr lang="en-CA" sz="2400" dirty="0"/>
              <a:t>Flat on casing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6CEC052-DEC8-4122-AD17-BD86A9067B58}"/>
              </a:ext>
            </a:extLst>
          </p:cNvPr>
          <p:cNvSpPr txBox="1"/>
          <p:nvPr/>
        </p:nvSpPr>
        <p:spPr>
          <a:xfrm>
            <a:off x="7534231" y="3077664"/>
            <a:ext cx="427108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dirty="0"/>
              <a:t>Why must I always use a resistor in series?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2400" dirty="0"/>
              <a:t>Limit the current (it will go flash, pop, and never light up again</a:t>
            </a:r>
            <a:r>
              <a:rPr lang="en-CA" sz="2400" dirty="0">
                <a:sym typeface="Wingdings" panose="05000000000000000000" pitchFamily="2" charset="2"/>
              </a:rPr>
              <a:t>)</a:t>
            </a:r>
            <a:endParaRPr lang="en-CA" sz="24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F915FB8-626F-4201-992D-F321F89A5DE3}"/>
              </a:ext>
            </a:extLst>
          </p:cNvPr>
          <p:cNvSpPr txBox="1"/>
          <p:nvPr/>
        </p:nvSpPr>
        <p:spPr>
          <a:xfrm>
            <a:off x="1159128" y="5255492"/>
            <a:ext cx="938376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dirty="0"/>
              <a:t>What Resistor Should I Use?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Varies based on color, size, and batch from manufacturer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Generally limit to well below 20 mA -&gt;  I wouldn’t go lower than 100</a:t>
            </a:r>
            <a:r>
              <a:rPr lang="el-GR" sz="2400">
                <a:solidFill>
                  <a:schemeClr val="bg1"/>
                </a:solidFill>
              </a:rPr>
              <a:t> </a:t>
            </a:r>
            <a:r>
              <a:rPr lang="el-GR" sz="2400"/>
              <a:t>Ω</a:t>
            </a:r>
            <a:endParaRPr lang="en-CA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220 </a:t>
            </a:r>
            <a:r>
              <a:rPr lang="el-GR" sz="2400"/>
              <a:t>Ω </a:t>
            </a:r>
            <a:r>
              <a:rPr lang="en-CA" sz="2400" dirty="0"/>
              <a:t>is a generally good value</a:t>
            </a:r>
          </a:p>
        </p:txBody>
      </p:sp>
    </p:spTree>
    <p:extLst>
      <p:ext uri="{BB962C8B-B14F-4D97-AF65-F5344CB8AC3E}">
        <p14:creationId xmlns:p14="http://schemas.microsoft.com/office/powerpoint/2010/main" val="23859827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735A1-2F20-4A53-8CFB-53B947D6A1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486" y="0"/>
            <a:ext cx="9905998" cy="738910"/>
          </a:xfrm>
        </p:spPr>
        <p:txBody>
          <a:bodyPr/>
          <a:lstStyle/>
          <a:p>
            <a:r>
              <a:rPr lang="en-CA" dirty="0"/>
              <a:t>The serial Monitor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63D199-C477-4620-AA88-F56F3E792D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4463" y="1096251"/>
            <a:ext cx="11207537" cy="5229486"/>
          </a:xfrm>
        </p:spPr>
        <p:txBody>
          <a:bodyPr>
            <a:normAutofit/>
          </a:bodyPr>
          <a:lstStyle/>
          <a:p>
            <a:r>
              <a:rPr lang="en-CA" dirty="0"/>
              <a:t>Serial port is used for communications to computer/other devices</a:t>
            </a:r>
          </a:p>
          <a:p>
            <a:r>
              <a:rPr lang="en-CA" dirty="0"/>
              <a:t>Also known as UART (Universal Asynchronous Receive and Transmit)</a:t>
            </a:r>
          </a:p>
          <a:p>
            <a:r>
              <a:rPr lang="en-CA" dirty="0"/>
              <a:t>Must match the baud rate in code to serial monitor (9600)</a:t>
            </a:r>
          </a:p>
          <a:p>
            <a:pPr lvl="1"/>
            <a:r>
              <a:rPr lang="en-CA" dirty="0"/>
              <a:t>Baud rate = rate information transferred over the channel – 9600 bits per second</a:t>
            </a:r>
          </a:p>
          <a:p>
            <a:r>
              <a:rPr lang="en-CA" dirty="0"/>
              <a:t>Arduino Leonardo is different to Uno when it comes to the USB connection</a:t>
            </a:r>
          </a:p>
          <a:p>
            <a:pPr lvl="1"/>
            <a:r>
              <a:rPr lang="en-CA" dirty="0"/>
              <a:t>Uno has 2 separate processors, one for USB communication, one for your code</a:t>
            </a:r>
          </a:p>
          <a:p>
            <a:pPr lvl="1"/>
            <a:r>
              <a:rPr lang="en-CA" dirty="0"/>
              <a:t>Leonardo just has one – more flexibility and cheaper, but serial port is </a:t>
            </a:r>
            <a:r>
              <a:rPr lang="en-CA" b="1" dirty="0"/>
              <a:t>virtual</a:t>
            </a:r>
            <a:endParaRPr lang="en-CA" dirty="0"/>
          </a:p>
          <a:p>
            <a:r>
              <a:rPr lang="en-CA" dirty="0"/>
              <a:t>Each time you press reset, the serial communication is broken and re-established</a:t>
            </a:r>
          </a:p>
          <a:p>
            <a:pPr lvl="1"/>
            <a:r>
              <a:rPr lang="en-CA" dirty="0"/>
              <a:t>Any program that has an open serial connection to the Leonardo will lose its connection (in contrast to the Uno)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AB190E6-831E-4686-849B-31F155EE9774}"/>
              </a:ext>
            </a:extLst>
          </p:cNvPr>
          <p:cNvSpPr txBox="1"/>
          <p:nvPr/>
        </p:nvSpPr>
        <p:spPr>
          <a:xfrm>
            <a:off x="5704766" y="6495492"/>
            <a:ext cx="64280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dirty="0"/>
              <a:t>More info: </a:t>
            </a:r>
            <a:r>
              <a:rPr lang="en-CA" sz="1600" dirty="0">
                <a:hlinkClick r:id="rId2"/>
              </a:rPr>
              <a:t>https://www.arduino.cc/en/Guide/ArduinoLeonardoMicro</a:t>
            </a:r>
            <a:r>
              <a:rPr lang="en-CA" sz="1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329119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AAC030-FF1B-4215-8A89-FE20F0D7C3B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23" b="13830"/>
          <a:stretch/>
        </p:blipFill>
        <p:spPr>
          <a:xfrm>
            <a:off x="759725" y="277171"/>
            <a:ext cx="10657555" cy="6246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9832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735A1-2F20-4A53-8CFB-53B947D6A1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486" y="0"/>
            <a:ext cx="9905998" cy="738910"/>
          </a:xfrm>
        </p:spPr>
        <p:txBody>
          <a:bodyPr/>
          <a:lstStyle/>
          <a:p>
            <a:r>
              <a:rPr lang="en-CA" dirty="0"/>
              <a:t>Example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C57D116-F93F-4892-AB30-D8F98287F864}"/>
              </a:ext>
            </a:extLst>
          </p:cNvPr>
          <p:cNvGrpSpPr/>
          <p:nvPr/>
        </p:nvGrpSpPr>
        <p:grpSpPr>
          <a:xfrm>
            <a:off x="575174" y="1152837"/>
            <a:ext cx="11139730" cy="4146527"/>
            <a:chOff x="755283" y="986582"/>
            <a:chExt cx="11139730" cy="4146527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DD842296-C9FC-491E-BF6B-0AE8A95DBE31}"/>
                </a:ext>
              </a:extLst>
            </p:cNvPr>
            <p:cNvGrpSpPr/>
            <p:nvPr/>
          </p:nvGrpSpPr>
          <p:grpSpPr>
            <a:xfrm>
              <a:off x="755283" y="986582"/>
              <a:ext cx="11139730" cy="4146527"/>
              <a:chOff x="776065" y="868818"/>
              <a:chExt cx="11139730" cy="4146527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2F9194DE-F2DB-406E-B50E-FB1E73CCC65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76065" y="868818"/>
                <a:ext cx="11139730" cy="4146527"/>
              </a:xfrm>
              <a:prstGeom prst="rect">
                <a:avLst/>
              </a:prstGeom>
            </p:spPr>
          </p:pic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A9A052A-BC3C-4425-9369-9791631C0E7C}"/>
                  </a:ext>
                </a:extLst>
              </p:cNvPr>
              <p:cNvSpPr txBox="1"/>
              <p:nvPr/>
            </p:nvSpPr>
            <p:spPr>
              <a:xfrm>
                <a:off x="5417011" y="1054109"/>
                <a:ext cx="2029807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A" sz="1600" dirty="0">
                    <a:solidFill>
                      <a:schemeClr val="bg1"/>
                    </a:solidFill>
                  </a:rPr>
                  <a:t>Button Signal (Pin 2)</a:t>
                </a: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EE32BFC-600C-4CAC-9F2A-B7C1D7328C16}"/>
                  </a:ext>
                </a:extLst>
              </p:cNvPr>
              <p:cNvSpPr txBox="1"/>
              <p:nvPr/>
            </p:nvSpPr>
            <p:spPr>
              <a:xfrm>
                <a:off x="3221107" y="4368577"/>
                <a:ext cx="1726897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A" sz="1400" dirty="0">
                    <a:solidFill>
                      <a:schemeClr val="bg1"/>
                    </a:solidFill>
                  </a:rPr>
                  <a:t>Power (5V)</a:t>
                </a: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F24E661-5078-4884-A23D-700D7F768D30}"/>
                  </a:ext>
                </a:extLst>
              </p:cNvPr>
              <p:cNvSpPr txBox="1"/>
              <p:nvPr/>
            </p:nvSpPr>
            <p:spPr>
              <a:xfrm>
                <a:off x="3137271" y="4029588"/>
                <a:ext cx="1726897" cy="30777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CA" sz="1400" dirty="0">
                    <a:solidFill>
                      <a:schemeClr val="bg1"/>
                    </a:solidFill>
                  </a:rPr>
                  <a:t>Ground (GND)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1D0B8F1-F75E-4EF5-9F39-94CDCA777C0C}"/>
                  </a:ext>
                </a:extLst>
              </p:cNvPr>
              <p:cNvSpPr txBox="1"/>
              <p:nvPr/>
            </p:nvSpPr>
            <p:spPr>
              <a:xfrm>
                <a:off x="5725379" y="4440382"/>
                <a:ext cx="262891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A" dirty="0">
                    <a:solidFill>
                      <a:schemeClr val="bg1"/>
                    </a:solidFill>
                  </a:rPr>
                  <a:t>Pull-Down Resistor (10 K</a:t>
                </a:r>
                <a:r>
                  <a:rPr lang="el-GR">
                    <a:solidFill>
                      <a:schemeClr val="bg1"/>
                    </a:solidFill>
                  </a:rPr>
                  <a:t>Ω</a:t>
                </a:r>
                <a:r>
                  <a:rPr lang="en-CA" dirty="0">
                    <a:solidFill>
                      <a:schemeClr val="bg1"/>
                    </a:solidFill>
                  </a:rPr>
                  <a:t>)</a:t>
                </a:r>
              </a:p>
            </p:txBody>
          </p:sp>
          <p:cxnSp>
            <p:nvCxnSpPr>
              <p:cNvPr id="11" name="Straight Arrow Connector 10">
                <a:extLst>
                  <a:ext uri="{FF2B5EF4-FFF2-40B4-BE49-F238E27FC236}">
                    <a16:creationId xmlns:a16="http://schemas.microsoft.com/office/drawing/2014/main" id="{0D455FFB-C17E-4B25-B1EC-24428A94AC0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5521036" y="3470564"/>
                <a:ext cx="962892" cy="969818"/>
              </a:xfrm>
              <a:prstGeom prst="straightConnector1">
                <a:avLst/>
              </a:prstGeom>
              <a:ln w="381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CAB47E31-3455-45EB-93E1-5C876C906E46}"/>
                  </a:ext>
                </a:extLst>
              </p:cNvPr>
              <p:cNvSpPr txBox="1"/>
              <p:nvPr/>
            </p:nvSpPr>
            <p:spPr>
              <a:xfrm>
                <a:off x="9658507" y="1007943"/>
                <a:ext cx="1993165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A" sz="1600" dirty="0">
                    <a:solidFill>
                      <a:schemeClr val="bg1"/>
                    </a:solidFill>
                  </a:rPr>
                  <a:t>LED Output (Pin 10)</a:t>
                </a:r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B1C3519-7019-4BB4-A1B7-BD2AF347FADF}"/>
                </a:ext>
              </a:extLst>
            </p:cNvPr>
            <p:cNvSpPr txBox="1"/>
            <p:nvPr/>
          </p:nvSpPr>
          <p:spPr>
            <a:xfrm>
              <a:off x="9170238" y="4096481"/>
              <a:ext cx="156703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>
                  <a:solidFill>
                    <a:schemeClr val="bg1"/>
                  </a:solidFill>
                </a:rPr>
                <a:t>Large inside part goes to ground</a:t>
              </a:r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76A224E5-809C-4744-BA98-CC39D9402C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65328" y="3283527"/>
              <a:ext cx="671946" cy="845507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CCE5DE3-FC6B-4B60-B365-35C9747EDA7E}"/>
                </a:ext>
              </a:extLst>
            </p:cNvPr>
            <p:cNvSpPr txBox="1"/>
            <p:nvPr/>
          </p:nvSpPr>
          <p:spPr>
            <a:xfrm>
              <a:off x="10571019" y="2623001"/>
              <a:ext cx="7897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>
                  <a:solidFill>
                    <a:schemeClr val="bg1"/>
                  </a:solidFill>
                </a:rPr>
                <a:t>220 </a:t>
              </a:r>
              <a:r>
                <a:rPr lang="el-GR">
                  <a:solidFill>
                    <a:schemeClr val="bg1"/>
                  </a:solidFill>
                </a:rPr>
                <a:t>Ω</a:t>
              </a:r>
              <a:endParaRPr lang="en-CA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688104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A7F70-D23C-4851-97C9-D021434F1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0124" y="81886"/>
            <a:ext cx="9905998" cy="650425"/>
          </a:xfrm>
        </p:spPr>
        <p:txBody>
          <a:bodyPr/>
          <a:lstStyle/>
          <a:p>
            <a:r>
              <a:rPr lang="en-CA" dirty="0"/>
              <a:t>Why the Pull-Down Resistor?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509F9D-77B6-420A-BFE4-0854DCA1A8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60385" y="1227625"/>
            <a:ext cx="8383263" cy="3541714"/>
          </a:xfrm>
        </p:spPr>
        <p:txBody>
          <a:bodyPr/>
          <a:lstStyle/>
          <a:p>
            <a:r>
              <a:rPr lang="en-CA" dirty="0"/>
              <a:t>Input to Arduino must be at an expected logic level (High or Low)</a:t>
            </a:r>
          </a:p>
          <a:p>
            <a:pPr lvl="1"/>
            <a:r>
              <a:rPr lang="en-CA" dirty="0"/>
              <a:t>If nothing is connected, it’s</a:t>
            </a:r>
            <a:r>
              <a:rPr lang="en-CA" i="1" dirty="0"/>
              <a:t> not </a:t>
            </a:r>
            <a:r>
              <a:rPr lang="en-CA" dirty="0"/>
              <a:t>a logical zero (floating value)</a:t>
            </a:r>
          </a:p>
          <a:p>
            <a:r>
              <a:rPr lang="en-CA" dirty="0"/>
              <a:t>When not pressed, signal is connected directly to ground (pulled down to 0V)</a:t>
            </a:r>
          </a:p>
          <a:p>
            <a:r>
              <a:rPr lang="en-CA" dirty="0"/>
              <a:t>When pressed, there is a 5V drop across the resistor</a:t>
            </a:r>
          </a:p>
          <a:p>
            <a:pPr lvl="1"/>
            <a:r>
              <a:rPr lang="en-CA" dirty="0"/>
              <a:t>At the top of the resistor, the potential its 5V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D95F235-D684-4375-85D5-1F4A7065E0CB}"/>
              </a:ext>
            </a:extLst>
          </p:cNvPr>
          <p:cNvGrpSpPr/>
          <p:nvPr/>
        </p:nvGrpSpPr>
        <p:grpSpPr>
          <a:xfrm>
            <a:off x="0" y="1058348"/>
            <a:ext cx="4027070" cy="3961236"/>
            <a:chOff x="2843694" y="1338128"/>
            <a:chExt cx="4027070" cy="3961236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BD15D574-0B97-4A77-A16B-7903993ABF8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795" t="12633" r="56864"/>
            <a:stretch/>
          </p:blipFill>
          <p:spPr>
            <a:xfrm>
              <a:off x="4005618" y="1676682"/>
              <a:ext cx="1374808" cy="3622682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B6A1F11-9CBF-48DC-9802-27DF5835091B}"/>
                </a:ext>
              </a:extLst>
            </p:cNvPr>
            <p:cNvSpPr txBox="1"/>
            <p:nvPr/>
          </p:nvSpPr>
          <p:spPr>
            <a:xfrm>
              <a:off x="4840957" y="1338128"/>
              <a:ext cx="202980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1600" dirty="0"/>
                <a:t>Signal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F5FF160-B00F-40B3-BFBD-661E65F1B5EC}"/>
                </a:ext>
              </a:extLst>
            </p:cNvPr>
            <p:cNvSpPr txBox="1"/>
            <p:nvPr/>
          </p:nvSpPr>
          <p:spPr>
            <a:xfrm>
              <a:off x="3103007" y="4769963"/>
              <a:ext cx="172689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1400" dirty="0"/>
                <a:t>Power (5V)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01EB905-52A2-42A9-898A-AF0C68C1BF73}"/>
                </a:ext>
              </a:extLst>
            </p:cNvPr>
            <p:cNvSpPr txBox="1"/>
            <p:nvPr/>
          </p:nvSpPr>
          <p:spPr>
            <a:xfrm>
              <a:off x="2843694" y="4416624"/>
              <a:ext cx="1726897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CA" sz="1400" dirty="0"/>
                <a:t>Ground (GND)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D097EDE1-2773-48CD-8DA3-ABEFF9D8D085}"/>
              </a:ext>
            </a:extLst>
          </p:cNvPr>
          <p:cNvGrpSpPr/>
          <p:nvPr/>
        </p:nvGrpSpPr>
        <p:grpSpPr>
          <a:xfrm>
            <a:off x="3207225" y="4322794"/>
            <a:ext cx="7410734" cy="2439667"/>
            <a:chOff x="3207225" y="4561634"/>
            <a:chExt cx="7410734" cy="2439667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8E7B8C3A-1D55-4220-B26C-088C1B43D407}"/>
                </a:ext>
              </a:extLst>
            </p:cNvPr>
            <p:cNvSpPr/>
            <p:nvPr/>
          </p:nvSpPr>
          <p:spPr>
            <a:xfrm>
              <a:off x="3207225" y="4600429"/>
              <a:ext cx="7410734" cy="2257571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6F7744DC-7D62-4091-AAF7-CDC7577DDE23}"/>
                </a:ext>
              </a:extLst>
            </p:cNvPr>
            <p:cNvCxnSpPr/>
            <p:nvPr/>
          </p:nvCxnSpPr>
          <p:spPr>
            <a:xfrm>
              <a:off x="8083807" y="5333215"/>
              <a:ext cx="962167" cy="0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315DB23B-3A7E-423C-ABFC-6078C5C2B676}"/>
                </a:ext>
              </a:extLst>
            </p:cNvPr>
            <p:cNvGrpSpPr/>
            <p:nvPr/>
          </p:nvGrpSpPr>
          <p:grpSpPr>
            <a:xfrm>
              <a:off x="4575807" y="4798234"/>
              <a:ext cx="548927" cy="2203067"/>
              <a:chOff x="4575807" y="4798234"/>
              <a:chExt cx="548927" cy="2203067"/>
            </a:xfrm>
          </p:grpSpPr>
          <p:pic>
            <p:nvPicPr>
              <p:cNvPr id="1026" name="Picture 2" descr="Image result for resistor schematic">
                <a:extLst>
                  <a:ext uri="{FF2B5EF4-FFF2-40B4-BE49-F238E27FC236}">
                    <a16:creationId xmlns:a16="http://schemas.microsoft.com/office/drawing/2014/main" id="{A75EA2A8-6C3F-47A0-B2B6-BF8D99FB288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5400000" flipV="1">
                <a:off x="4348955" y="5795105"/>
                <a:ext cx="996117" cy="22246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8B263BA6-6459-4379-B858-DC08C1BF255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4847013" y="4798234"/>
                <a:ext cx="1" cy="671462"/>
              </a:xfrm>
              <a:prstGeom prst="line">
                <a:avLst/>
              </a:prstGeom>
              <a:ln w="381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1028" name="Picture 4" descr="Related image">
                <a:extLst>
                  <a:ext uri="{FF2B5EF4-FFF2-40B4-BE49-F238E27FC236}">
                    <a16:creationId xmlns:a16="http://schemas.microsoft.com/office/drawing/2014/main" id="{3AA40698-FABC-4E83-99B3-44553CD0958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575807" y="6166901"/>
                <a:ext cx="548927" cy="8344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16651C95-427D-4898-BCDF-93FDF56216D7}"/>
                </a:ext>
              </a:extLst>
            </p:cNvPr>
            <p:cNvGrpSpPr/>
            <p:nvPr/>
          </p:nvGrpSpPr>
          <p:grpSpPr>
            <a:xfrm>
              <a:off x="8774768" y="4780376"/>
              <a:ext cx="548927" cy="2203067"/>
              <a:chOff x="4575807" y="4798234"/>
              <a:chExt cx="548927" cy="2203067"/>
            </a:xfrm>
          </p:grpSpPr>
          <p:pic>
            <p:nvPicPr>
              <p:cNvPr id="30" name="Picture 2" descr="Image result for resistor schematic">
                <a:extLst>
                  <a:ext uri="{FF2B5EF4-FFF2-40B4-BE49-F238E27FC236}">
                    <a16:creationId xmlns:a16="http://schemas.microsoft.com/office/drawing/2014/main" id="{8D3F6130-8097-4859-BBAF-53BC2F47C76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5400000" flipV="1">
                <a:off x="4348955" y="5795105"/>
                <a:ext cx="996117" cy="22246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29B21E15-F844-4681-979E-2699006C252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4847013" y="4798234"/>
                <a:ext cx="1" cy="671462"/>
              </a:xfrm>
              <a:prstGeom prst="line">
                <a:avLst/>
              </a:prstGeom>
              <a:ln w="381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32" name="Picture 4" descr="Related image">
                <a:extLst>
                  <a:ext uri="{FF2B5EF4-FFF2-40B4-BE49-F238E27FC236}">
                    <a16:creationId xmlns:a16="http://schemas.microsoft.com/office/drawing/2014/main" id="{F773CA89-DBA1-4DDD-A967-7EB367216D4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575807" y="6166901"/>
                <a:ext cx="548927" cy="8344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91276DC5-B611-434D-8A8B-EF0589B1E65D}"/>
                </a:ext>
              </a:extLst>
            </p:cNvPr>
            <p:cNvSpPr txBox="1"/>
            <p:nvPr/>
          </p:nvSpPr>
          <p:spPr>
            <a:xfrm>
              <a:off x="5124734" y="6488668"/>
              <a:ext cx="5390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>
                  <a:solidFill>
                    <a:schemeClr val="bg1"/>
                  </a:solidFill>
                </a:rPr>
                <a:t>0V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086BA378-D5B5-43B1-90CC-2EC3B4C96F61}"/>
                </a:ext>
              </a:extLst>
            </p:cNvPr>
            <p:cNvSpPr txBox="1"/>
            <p:nvPr/>
          </p:nvSpPr>
          <p:spPr>
            <a:xfrm>
              <a:off x="9299245" y="6488668"/>
              <a:ext cx="5390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>
                  <a:solidFill>
                    <a:schemeClr val="bg1"/>
                  </a:solidFill>
                </a:rPr>
                <a:t>0V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E90932DD-82FF-4C45-B145-3063B4AACE09}"/>
                </a:ext>
              </a:extLst>
            </p:cNvPr>
            <p:cNvSpPr txBox="1"/>
            <p:nvPr/>
          </p:nvSpPr>
          <p:spPr>
            <a:xfrm>
              <a:off x="7671884" y="5148549"/>
              <a:ext cx="5390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>
                  <a:solidFill>
                    <a:schemeClr val="bg1"/>
                  </a:solidFill>
                </a:rPr>
                <a:t>5V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6AC9AED3-54D2-44B0-BDF4-DA7971AF6658}"/>
                </a:ext>
              </a:extLst>
            </p:cNvPr>
            <p:cNvSpPr txBox="1"/>
            <p:nvPr/>
          </p:nvSpPr>
          <p:spPr>
            <a:xfrm>
              <a:off x="9029701" y="4600429"/>
              <a:ext cx="8086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>
                  <a:solidFill>
                    <a:schemeClr val="bg1"/>
                  </a:solidFill>
                </a:rPr>
                <a:t>HIGH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5860B95A-A4CF-4EE6-BB2B-850689C94268}"/>
                </a:ext>
              </a:extLst>
            </p:cNvPr>
            <p:cNvSpPr txBox="1"/>
            <p:nvPr/>
          </p:nvSpPr>
          <p:spPr>
            <a:xfrm>
              <a:off x="4835415" y="4561634"/>
              <a:ext cx="8086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>
                  <a:solidFill>
                    <a:schemeClr val="bg1"/>
                  </a:solidFill>
                </a:rPr>
                <a:t>LOW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000517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735A1-2F20-4A53-8CFB-53B947D6A1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486" y="0"/>
            <a:ext cx="9905998" cy="738910"/>
          </a:xfrm>
        </p:spPr>
        <p:txBody>
          <a:bodyPr/>
          <a:lstStyle/>
          <a:p>
            <a:r>
              <a:rPr lang="en-CA" dirty="0"/>
              <a:t>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63D199-C477-4620-AA88-F56F3E792D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4599" y="738910"/>
            <a:ext cx="9905999" cy="3541714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CA" dirty="0"/>
              <a:t>Go to </a:t>
            </a:r>
            <a:r>
              <a:rPr lang="en-CA" dirty="0">
                <a:hlinkClick r:id="rId2"/>
              </a:rPr>
              <a:t>https://github.com/</a:t>
            </a:r>
            <a:endParaRPr lang="en-CA" dirty="0"/>
          </a:p>
          <a:p>
            <a:pPr>
              <a:lnSpc>
                <a:spcPct val="100000"/>
              </a:lnSpc>
            </a:pPr>
            <a:r>
              <a:rPr lang="en-CA" dirty="0"/>
              <a:t>In the search bar, type in “Hackathin_Examples”</a:t>
            </a:r>
          </a:p>
        </p:txBody>
      </p:sp>
      <p:pic>
        <p:nvPicPr>
          <p:cNvPr id="7" name="Picture 6" descr="Screen Clipping">
            <a:extLst>
              <a:ext uri="{FF2B5EF4-FFF2-40B4-BE49-F238E27FC236}">
                <a16:creationId xmlns:a16="http://schemas.microsoft.com/office/drawing/2014/main" id="{24C7C538-D464-4B79-AAAF-9295B81923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2910" y="1681018"/>
            <a:ext cx="8014742" cy="5057847"/>
          </a:xfrm>
          <a:prstGeom prst="rect">
            <a:avLst/>
          </a:prstGeom>
        </p:spPr>
      </p:pic>
      <p:sp>
        <p:nvSpPr>
          <p:cNvPr id="8" name="Arrow: Up 7">
            <a:extLst>
              <a:ext uri="{FF2B5EF4-FFF2-40B4-BE49-F238E27FC236}">
                <a16:creationId xmlns:a16="http://schemas.microsoft.com/office/drawing/2014/main" id="{C05E9254-4C25-4F0F-814F-06C2D357E46F}"/>
              </a:ext>
            </a:extLst>
          </p:cNvPr>
          <p:cNvSpPr/>
          <p:nvPr/>
        </p:nvSpPr>
        <p:spPr>
          <a:xfrm rot="12538196">
            <a:off x="7824358" y="510633"/>
            <a:ext cx="896806" cy="1214889"/>
          </a:xfrm>
          <a:prstGeom prst="up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19975239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592</TotalTime>
  <Words>457</Words>
  <Application>Microsoft Office PowerPoint</Application>
  <PresentationFormat>Widescreen</PresentationFormat>
  <Paragraphs>65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Consolas</vt:lpstr>
      <vt:lpstr>Trebuchet MS</vt:lpstr>
      <vt:lpstr>Tw Cen MT</vt:lpstr>
      <vt:lpstr>Wingdings</vt:lpstr>
      <vt:lpstr>Circuit</vt:lpstr>
      <vt:lpstr>Hardware Basics</vt:lpstr>
      <vt:lpstr>Hardware Basics</vt:lpstr>
      <vt:lpstr>Buttons and LEDs</vt:lpstr>
      <vt:lpstr>Buttons and LEDs</vt:lpstr>
      <vt:lpstr>The serial Monitor</vt:lpstr>
      <vt:lpstr>PowerPoint Presentation</vt:lpstr>
      <vt:lpstr>Example</vt:lpstr>
      <vt:lpstr>Why the Pull-Down Resistor?</vt:lpstr>
      <vt:lpstr>Example</vt:lpstr>
      <vt:lpstr>Example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Geoffrey Spielman</dc:creator>
  <cp:lastModifiedBy>Geoff Spielman</cp:lastModifiedBy>
  <cp:revision>186</cp:revision>
  <dcterms:created xsi:type="dcterms:W3CDTF">2017-10-15T22:37:51Z</dcterms:created>
  <dcterms:modified xsi:type="dcterms:W3CDTF">2017-11-08T02:40:00Z</dcterms:modified>
</cp:coreProperties>
</file>

<file path=docProps/thumbnail.jpeg>
</file>